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6" r:id="rId2"/>
    <p:sldId id="285" r:id="rId3"/>
    <p:sldId id="282" r:id="rId4"/>
    <p:sldId id="283" r:id="rId5"/>
    <p:sldId id="284" r:id="rId6"/>
    <p:sldId id="277" r:id="rId7"/>
    <p:sldId id="278" r:id="rId8"/>
    <p:sldId id="281" r:id="rId9"/>
    <p:sldId id="286" r:id="rId10"/>
    <p:sldId id="287" r:id="rId11"/>
    <p:sldId id="288" r:id="rId12"/>
    <p:sldId id="31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7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Nareg\Desktop\anova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Nareg\Desktop\anova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Sheet1!$U$2:$U$25</cx:f>
        <cx:lvl ptCount="24" formatCode="General">
          <cx:pt idx="0">50</cx:pt>
          <cx:pt idx="1">21</cx:pt>
          <cx:pt idx="2">1</cx:pt>
          <cx:pt idx="3">25</cx:pt>
          <cx:pt idx="4">3</cx:pt>
          <cx:pt idx="5">326</cx:pt>
          <cx:pt idx="6">73</cx:pt>
          <cx:pt idx="7">86</cx:pt>
          <cx:pt idx="8">88</cx:pt>
          <cx:pt idx="9">27</cx:pt>
        </cx:lvl>
      </cx:numDim>
    </cx:data>
    <cx:data id="1">
      <cx:numDim type="val">
        <cx:f>Sheet1!$V$2:$V$25</cx:f>
        <cx:lvl ptCount="24" formatCode="General">
          <cx:pt idx="0">462</cx:pt>
          <cx:pt idx="1">818</cx:pt>
          <cx:pt idx="2">692</cx:pt>
          <cx:pt idx="3">1500</cx:pt>
          <cx:pt idx="4">898</cx:pt>
          <cx:pt idx="5">748</cx:pt>
          <cx:pt idx="6">475</cx:pt>
          <cx:pt idx="7">261</cx:pt>
          <cx:pt idx="8">1485</cx:pt>
          <cx:pt idx="9">161</cx:pt>
        </cx:lvl>
      </cx:numDim>
    </cx:data>
  </cx:chartData>
  <cx:chart>
    <cx:title pos="t" align="ctr" overlay="0">
      <cx:tx>
        <cx:txData>
          <cx:v>Before Wash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Before Wash</a:t>
          </a:r>
        </a:p>
      </cx:txPr>
    </cx:title>
    <cx:plotArea>
      <cx:plotAreaRegion>
        <cx:series layoutId="boxWhisker" uniqueId="{545E799D-3F1A-4D04-8897-B27DA2F1B192}">
          <cx:tx>
            <cx:txData>
              <cx:f>Sheet1!$U$1</cx:f>
              <cx:v>Benign</cx:v>
            </cx:txData>
          </cx:tx>
          <cx:dataLabels>
            <cx:visibility seriesName="0" categoryName="0" value="1"/>
          </cx:dataLabels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E484E66D-58AB-4C78-BF53-79205904B624}">
          <cx:tx>
            <cx:txData>
              <cx:f>Sheet1!$V$1</cx:f>
              <cx:v>Cancer</cx:v>
            </cx:txData>
          </cx:tx>
          <cx:dataLabels>
            <cx:visibility seriesName="0" categoryName="0" value="1"/>
          </cx:dataLabels>
          <cx:dataId val="1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</cx:axis>
      <cx:axis id="1">
        <cx:valScaling max="1600" min="-50"/>
        <cx:title>
          <cx:tx>
            <cx:txData>
              <cx:v>Count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Count</a:t>
              </a:r>
            </a:p>
          </cx:txPr>
        </cx:title>
        <cx:tickLabels/>
      </cx:axis>
    </cx:plotArea>
    <cx:legend pos="t" align="ctr" overlay="0"/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Sheet1!$Y$2:$Y$25</cx:f>
        <cx:lvl ptCount="24" formatCode="General">
          <cx:pt idx="0">22</cx:pt>
          <cx:pt idx="1">5</cx:pt>
          <cx:pt idx="2">1</cx:pt>
          <cx:pt idx="3">3</cx:pt>
          <cx:pt idx="4">2</cx:pt>
          <cx:pt idx="5">17</cx:pt>
          <cx:pt idx="6">8</cx:pt>
          <cx:pt idx="7">12</cx:pt>
          <cx:pt idx="8">17</cx:pt>
          <cx:pt idx="9">0</cx:pt>
        </cx:lvl>
      </cx:numDim>
    </cx:data>
    <cx:data id="1">
      <cx:numDim type="val">
        <cx:f>Sheet1!$Z$2:$Z$25</cx:f>
        <cx:lvl ptCount="24" formatCode="General">
          <cx:pt idx="0">143</cx:pt>
          <cx:pt idx="1">156</cx:pt>
          <cx:pt idx="2">328</cx:pt>
          <cx:pt idx="3">565</cx:pt>
          <cx:pt idx="4">72</cx:pt>
          <cx:pt idx="5">155</cx:pt>
          <cx:pt idx="6">264</cx:pt>
          <cx:pt idx="7">72</cx:pt>
          <cx:pt idx="8">199</cx:pt>
          <cx:pt idx="9">118</cx:pt>
        </cx:lvl>
      </cx:numDim>
    </cx:data>
  </cx:chartData>
  <cx:chart>
    <cx:title pos="t" align="ctr" overlay="0">
      <cx:tx>
        <cx:txData>
          <cx:v>After Wash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After Wash</a:t>
          </a:r>
        </a:p>
      </cx:txPr>
    </cx:title>
    <cx:plotArea>
      <cx:plotAreaRegion>
        <cx:series layoutId="boxWhisker" uniqueId="{E5EEF6AE-B0B2-4470-A116-A5AE81D08426}">
          <cx:tx>
            <cx:txData>
              <cx:f>Sheet1!$Y$1</cx:f>
              <cx:v>Benign</cx:v>
            </cx:txData>
          </cx:tx>
          <cx:dataLabels>
            <cx:visibility seriesName="0" categoryName="0" value="1"/>
          </cx:dataLabels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AAD8DBB9-69C0-4663-A6F1-BBE206330DA9}">
          <cx:tx>
            <cx:txData>
              <cx:f>Sheet1!$Z$1</cx:f>
              <cx:v>Cancer</cx:v>
            </cx:txData>
          </cx:tx>
          <cx:dataLabels>
            <cx:visibility seriesName="0" categoryName="0" value="1"/>
          </cx:dataLabels>
          <cx:dataId val="1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tle/>
        <cx:tickLabels/>
      </cx:axis>
      <cx:axis id="1">
        <cx:valScaling min="-50"/>
        <cx:title>
          <cx:tx>
            <cx:txData>
              <cx:v>Count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Count</a:t>
              </a:r>
            </a:p>
          </cx:txPr>
        </cx:title>
        <cx:tickLabels/>
      </cx:axis>
    </cx:plotArea>
    <cx:legend pos="t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7D94D-542C-481A-8C08-AF466254B6D9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DAAAC-87EE-42F7-B2FF-3A5A6C670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82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DAAAC-87EE-42F7-B2FF-3A5A6C670D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68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C6FD3-A15B-426E-90DC-47708FE52F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14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B55B4-C4B7-4FA6-95F8-42ABA60A3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3A222F-5DCC-47EB-B0E2-7BE6B18AA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48EA3-47B3-4719-AF88-B05862636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3EF5-FCE1-4F23-85BF-C0FDCF694BD0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FCD22-40C3-41A1-BA8E-CDBFF7BA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A0446-7274-48B3-9B5F-65EE51322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CDF24-51DC-4FA3-847B-53B5A186A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86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5D6E2-DCC3-42C9-ABD0-CEB63A288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5D8EB2-B5C6-4EB1-A9BC-49BEE3BC1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67E09-5D19-4AFE-A9F9-CDD8BF5B4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3EF5-FCE1-4F23-85BF-C0FDCF694BD0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8AD51-9295-43B2-BFBD-8B52628EC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9E594-E8E1-4007-A226-44B8FDD5F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CDF24-51DC-4FA3-847B-53B5A186A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32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EE818A-260C-465F-9899-045F725693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C5FDA6-3F1A-41E0-9A3B-F5C45E97A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3AA5F-53D5-4762-9368-5D6D47716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3EF5-FCE1-4F23-85BF-C0FDCF694BD0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1B7B0-ED76-41CF-8ECD-9C1417BE4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C87FE-1496-4414-9B2F-041294E67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CDF24-51DC-4FA3-847B-53B5A186A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92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5D83-35B1-4495-8E81-544CACAB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10612-7B44-4CE8-AE30-E5A9687D3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3062B-0DB4-42A3-A3A9-59E9F0DEF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3EF5-FCE1-4F23-85BF-C0FDCF694BD0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5B8B1-BAC0-468B-8F43-708FC81A6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378EB-E09F-4151-993E-5A36A616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CDF24-51DC-4FA3-847B-53B5A186A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10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E36F1-9AFB-499F-8893-C03890D6D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E3759-6BDA-4DDF-A708-93501E8B5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1B23E-951A-461A-8276-7F119F859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3EF5-FCE1-4F23-85BF-C0FDCF694BD0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35783-7FF4-4A1E-947A-AD3242650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E03329-610B-403C-99BA-E169545C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CDF24-51DC-4FA3-847B-53B5A186A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29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4DBEA-4359-4295-8328-4A52BD4D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4096C-97A6-4786-8DF9-155CD2492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7A638-71A4-460A-A471-D76F8A2D6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9BB98-6101-4F5C-9414-82C5FA5D2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3EF5-FCE1-4F23-85BF-C0FDCF694BD0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C401B-DC84-44DA-B05D-B5836B39B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2ED4F-9F72-4581-A76E-082E5CFDB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CDF24-51DC-4FA3-847B-53B5A186A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59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55561-701E-4A5B-BE83-04D850FFF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75111-04A5-46B8-AE72-88AEB0BC7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2EA656-4090-41C2-812E-19ABB300B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F0FF1F-B397-44BD-9A65-DF2F3B4EC8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DC3F9D-9200-4FD5-B150-A2B0EA62E2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E8A478-902B-4EEA-A222-D8F1B145A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3EF5-FCE1-4F23-85BF-C0FDCF694BD0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12C1FD-C7BF-48D1-BE63-B6F2B2F60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32BDC9-B330-46F7-A86E-7890B085D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CDF24-51DC-4FA3-847B-53B5A186A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62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8304F-3A4D-4E14-BA05-C50C123C6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32F4E5-F524-45A5-B8EC-0B77305FE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3EF5-FCE1-4F23-85BF-C0FDCF694BD0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B0567-29D3-4DBA-A114-CDF8A3EF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856BC6-432B-40AC-9F75-09D726CF1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CDF24-51DC-4FA3-847B-53B5A186A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416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84C99D-80C8-4E72-80C5-89F16CE58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3EF5-FCE1-4F23-85BF-C0FDCF694BD0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A15D3E-E909-44A2-9F6A-BEE9960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43DA0-65D0-4F4D-9A49-2155B15B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CDF24-51DC-4FA3-847B-53B5A186A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00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713B2-0305-4429-8158-9FF99AF99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A7505-C4DB-4A9B-891A-59A7A6E8D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9DF11-4C04-4EE3-A815-C72A1D181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CB73E-DB79-45E2-9798-2D6F3D937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3EF5-FCE1-4F23-85BF-C0FDCF694BD0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0A294F-7169-4833-83B9-226E8F58D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E70E1-35F7-4B82-9F4C-A3B9EDB50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CDF24-51DC-4FA3-847B-53B5A186A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51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A117-DBF8-4F08-8ECE-131F0DFC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A154BF-6F84-4F35-9133-C443F3F726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B24EF9-D460-4BE8-A82D-75CCEF90ED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CF8CBD-8EAA-4471-9D6C-8CFD0BA74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03EF5-FCE1-4F23-85BF-C0FDCF694BD0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AEF33-B21A-4123-A4E2-CE8498A3C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B5E0A-2DFC-4658-B510-6796E9339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CDF24-51DC-4FA3-847B-53B5A186A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21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41C84B-6A0E-4B70-B316-691A2FE55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15531-930A-4C80-A163-903E191B8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AC4A4-D053-45FF-A432-9D8919CC94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03EF5-FCE1-4F23-85BF-C0FDCF694BD0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5E284-1D9A-497A-907B-D6859F77AC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C9145-1BF3-431E-836B-A0CD3D5F4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CDF24-51DC-4FA3-847B-53B5A186A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33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tif"/><Relationship Id="rId7" Type="http://schemas.openxmlformats.org/officeDocument/2006/relationships/image" Target="../media/image42.tif"/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"/><Relationship Id="rId5" Type="http://schemas.openxmlformats.org/officeDocument/2006/relationships/image" Target="../media/image40.tif"/><Relationship Id="rId4" Type="http://schemas.openxmlformats.org/officeDocument/2006/relationships/image" Target="../media/image39.tif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"/><Relationship Id="rId5" Type="http://schemas.microsoft.com/office/2007/relationships/hdphoto" Target="../media/hdphoto7.wdp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microsoft.com/office/2014/relationships/chartEx" Target="../charts/chartEx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"/><Relationship Id="rId3" Type="http://schemas.openxmlformats.org/officeDocument/2006/relationships/image" Target="../media/image1.tif"/><Relationship Id="rId7" Type="http://schemas.openxmlformats.org/officeDocument/2006/relationships/image" Target="../media/image5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"/><Relationship Id="rId5" Type="http://schemas.openxmlformats.org/officeDocument/2006/relationships/image" Target="../media/image3.tif"/><Relationship Id="rId4" Type="http://schemas.openxmlformats.org/officeDocument/2006/relationships/image" Target="../media/image2.tif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tif"/><Relationship Id="rId7" Type="http://schemas.openxmlformats.org/officeDocument/2006/relationships/image" Target="../media/image14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tif"/><Relationship Id="rId7" Type="http://schemas.openxmlformats.org/officeDocument/2006/relationships/image" Target="../media/image22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"/><Relationship Id="rId5" Type="http://schemas.openxmlformats.org/officeDocument/2006/relationships/image" Target="../media/image20.tif"/><Relationship Id="rId4" Type="http://schemas.openxmlformats.org/officeDocument/2006/relationships/image" Target="../media/image19.tif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"/><Relationship Id="rId3" Type="http://schemas.microsoft.com/office/2007/relationships/hdphoto" Target="../media/hdphoto2.wdp"/><Relationship Id="rId7" Type="http://schemas.openxmlformats.org/officeDocument/2006/relationships/image" Target="../media/image29.t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"/><Relationship Id="rId11" Type="http://schemas.openxmlformats.org/officeDocument/2006/relationships/image" Target="../media/image33.png"/><Relationship Id="rId5" Type="http://schemas.microsoft.com/office/2007/relationships/hdphoto" Target="../media/hdphoto3.wdp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ti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7B66-6738-48BA-A5AC-9026F64A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FF157-4FDE-40B0-BCFC-8F533B734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samples: 002; 087; 161; 1001; and 1003.</a:t>
            </a:r>
          </a:p>
          <a:p>
            <a:r>
              <a:rPr lang="en-US" dirty="0"/>
              <a:t>Plasma volume: 20 µl.</a:t>
            </a:r>
          </a:p>
          <a:p>
            <a:r>
              <a:rPr lang="en-US" dirty="0"/>
              <a:t>Type of Cancer: unknown.</a:t>
            </a:r>
          </a:p>
          <a:p>
            <a:r>
              <a:rPr lang="en-US" dirty="0"/>
              <a:t>Concentration: unknown.</a:t>
            </a:r>
          </a:p>
          <a:p>
            <a:r>
              <a:rPr lang="en-US" dirty="0"/>
              <a:t>Size Distribution: unknown.</a:t>
            </a:r>
          </a:p>
          <a:p>
            <a:r>
              <a:rPr lang="en-US" dirty="0"/>
              <a:t>Experimental duration: 60 min.</a:t>
            </a:r>
          </a:p>
          <a:p>
            <a:r>
              <a:rPr lang="en-US" dirty="0"/>
              <a:t>Antibody used: CD9, CD81, and CD63.</a:t>
            </a:r>
          </a:p>
        </p:txBody>
      </p:sp>
    </p:spTree>
    <p:extLst>
      <p:ext uri="{BB962C8B-B14F-4D97-AF65-F5344CB8AC3E}">
        <p14:creationId xmlns:p14="http://schemas.microsoft.com/office/powerpoint/2010/main" val="98553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night, night sky&#10;&#10;Description automatically generated">
            <a:extLst>
              <a:ext uri="{FF2B5EF4-FFF2-40B4-BE49-F238E27FC236}">
                <a16:creationId xmlns:a16="http://schemas.microsoft.com/office/drawing/2014/main" id="{63B07120-30BB-4125-8C91-0B21460D9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098" y="4358395"/>
            <a:ext cx="2401129" cy="2427228"/>
          </a:xfrm>
          <a:prstGeom prst="rect">
            <a:avLst/>
          </a:prstGeom>
        </p:spPr>
      </p:pic>
      <p:pic>
        <p:nvPicPr>
          <p:cNvPr id="12" name="Picture 11" descr="A picture containing outdoor object, light, night&#10;&#10;Description automatically generated">
            <a:extLst>
              <a:ext uri="{FF2B5EF4-FFF2-40B4-BE49-F238E27FC236}">
                <a16:creationId xmlns:a16="http://schemas.microsoft.com/office/drawing/2014/main" id="{70189A2E-34DB-4C58-AAFA-B99722829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10" y="4356749"/>
            <a:ext cx="2393486" cy="2419502"/>
          </a:xfrm>
          <a:prstGeom prst="rect">
            <a:avLst/>
          </a:prstGeom>
        </p:spPr>
      </p:pic>
      <p:pic>
        <p:nvPicPr>
          <p:cNvPr id="10" name="Picture 9" descr="A picture containing outdoor object, night&#10;&#10;Description automatically generated">
            <a:extLst>
              <a:ext uri="{FF2B5EF4-FFF2-40B4-BE49-F238E27FC236}">
                <a16:creationId xmlns:a16="http://schemas.microsoft.com/office/drawing/2014/main" id="{9529B8B8-98FC-42F2-9379-E59515E87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30" y="4370194"/>
            <a:ext cx="2402682" cy="2428798"/>
          </a:xfrm>
          <a:prstGeom prst="rect">
            <a:avLst/>
          </a:prstGeom>
        </p:spPr>
      </p:pic>
      <p:pic>
        <p:nvPicPr>
          <p:cNvPr id="8" name="Picture 7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E432E12B-D1E9-4224-B274-6FD41DC86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741" y="1621095"/>
            <a:ext cx="2393486" cy="2419502"/>
          </a:xfrm>
          <a:prstGeom prst="rect">
            <a:avLst/>
          </a:prstGeom>
        </p:spPr>
      </p:pic>
      <p:pic>
        <p:nvPicPr>
          <p:cNvPr id="6" name="Picture 5" descr="A picture containing outdoor object, night&#10;&#10;Description automatically generated">
            <a:extLst>
              <a:ext uri="{FF2B5EF4-FFF2-40B4-BE49-F238E27FC236}">
                <a16:creationId xmlns:a16="http://schemas.microsoft.com/office/drawing/2014/main" id="{9D5DB7C6-97F7-44CA-8193-A21FA4F9D5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847" y="1621095"/>
            <a:ext cx="2398384" cy="2428798"/>
          </a:xfrm>
          <a:prstGeom prst="rect">
            <a:avLst/>
          </a:prstGeom>
        </p:spPr>
      </p:pic>
      <p:pic>
        <p:nvPicPr>
          <p:cNvPr id="4" name="Picture 3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799360AA-1B78-4F78-929A-6D95AFD392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77" y="1621095"/>
            <a:ext cx="2398384" cy="2428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AFBBBB-C94B-4BD1-8E2F-4F2A8AE0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52425"/>
            <a:ext cx="10515600" cy="1006475"/>
          </a:xfrm>
        </p:spPr>
        <p:txBody>
          <a:bodyPr>
            <a:normAutofit/>
          </a:bodyPr>
          <a:lstStyle/>
          <a:p>
            <a:r>
              <a:rPr lang="en-US" sz="3600" b="1" dirty="0"/>
              <a:t>PANRORAMA of Plasma Sample 1003 (Cancer)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CAE2D-32E8-4915-8279-2A2940CE5572}"/>
              </a:ext>
            </a:extLst>
          </p:cNvPr>
          <p:cNvCxnSpPr>
            <a:cxnSpLocks/>
          </p:cNvCxnSpPr>
          <p:nvPr/>
        </p:nvCxnSpPr>
        <p:spPr>
          <a:xfrm>
            <a:off x="2590427" y="395099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5D78C1-530D-44C9-9844-D56C7B99AFBB}"/>
              </a:ext>
            </a:extLst>
          </p:cNvPr>
          <p:cNvCxnSpPr>
            <a:cxnSpLocks/>
          </p:cNvCxnSpPr>
          <p:nvPr/>
        </p:nvCxnSpPr>
        <p:spPr>
          <a:xfrm>
            <a:off x="5112803" y="395099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1F2020-8615-4514-9326-269FB83C1114}"/>
              </a:ext>
            </a:extLst>
          </p:cNvPr>
          <p:cNvCxnSpPr>
            <a:cxnSpLocks/>
          </p:cNvCxnSpPr>
          <p:nvPr/>
        </p:nvCxnSpPr>
        <p:spPr>
          <a:xfrm>
            <a:off x="7592766" y="395099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2FF11D-B628-474F-99BD-0618B13E2AE4}"/>
              </a:ext>
            </a:extLst>
          </p:cNvPr>
          <p:cNvCxnSpPr>
            <a:cxnSpLocks/>
          </p:cNvCxnSpPr>
          <p:nvPr/>
        </p:nvCxnSpPr>
        <p:spPr>
          <a:xfrm>
            <a:off x="2628050" y="66640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569EB7-8FDD-4DCF-8188-0491C1EF0550}"/>
              </a:ext>
            </a:extLst>
          </p:cNvPr>
          <p:cNvCxnSpPr>
            <a:cxnSpLocks/>
          </p:cNvCxnSpPr>
          <p:nvPr/>
        </p:nvCxnSpPr>
        <p:spPr>
          <a:xfrm>
            <a:off x="5114329" y="66640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FB9405-5C09-436D-8A6C-F1895F23F452}"/>
              </a:ext>
            </a:extLst>
          </p:cNvPr>
          <p:cNvCxnSpPr>
            <a:cxnSpLocks/>
          </p:cNvCxnSpPr>
          <p:nvPr/>
        </p:nvCxnSpPr>
        <p:spPr>
          <a:xfrm>
            <a:off x="7596908" y="66640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55FBC2-0697-4409-A3BB-079CDC364224}"/>
              </a:ext>
            </a:extLst>
          </p:cNvPr>
          <p:cNvCxnSpPr>
            <a:cxnSpLocks/>
          </p:cNvCxnSpPr>
          <p:nvPr/>
        </p:nvCxnSpPr>
        <p:spPr>
          <a:xfrm>
            <a:off x="10006138" y="632229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494BCD9-5F4B-43C8-9FCC-32D26068D9F1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ADA303-3DC1-49E2-A555-BF243BD5D578}"/>
              </a:ext>
            </a:extLst>
          </p:cNvPr>
          <p:cNvSpPr txBox="1"/>
          <p:nvPr/>
        </p:nvSpPr>
        <p:spPr>
          <a:xfrm>
            <a:off x="3429171" y="1281101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20 min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455AE7-403B-46EB-9C34-3AED1518612C}"/>
              </a:ext>
            </a:extLst>
          </p:cNvPr>
          <p:cNvSpPr txBox="1"/>
          <p:nvPr/>
        </p:nvSpPr>
        <p:spPr>
          <a:xfrm>
            <a:off x="1064823" y="1291500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10 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B2DDFC-809F-42CB-AF8C-215251EE47FC}"/>
              </a:ext>
            </a:extLst>
          </p:cNvPr>
          <p:cNvSpPr txBox="1"/>
          <p:nvPr/>
        </p:nvSpPr>
        <p:spPr>
          <a:xfrm>
            <a:off x="5990886" y="130765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30 min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2DACFA-11F2-4B27-82B8-0775D7EDC9CB}"/>
              </a:ext>
            </a:extLst>
          </p:cNvPr>
          <p:cNvSpPr txBox="1"/>
          <p:nvPr/>
        </p:nvSpPr>
        <p:spPr>
          <a:xfrm>
            <a:off x="1016477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40 min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FB774-1CB4-48ED-888E-13775D243A57}"/>
              </a:ext>
            </a:extLst>
          </p:cNvPr>
          <p:cNvSpPr txBox="1"/>
          <p:nvPr/>
        </p:nvSpPr>
        <p:spPr>
          <a:xfrm>
            <a:off x="3530352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50 min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0F5535-F958-4E7E-88DA-6B68133C6F50}"/>
              </a:ext>
            </a:extLst>
          </p:cNvPr>
          <p:cNvSpPr txBox="1"/>
          <p:nvPr/>
        </p:nvSpPr>
        <p:spPr>
          <a:xfrm>
            <a:off x="5939774" y="404249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486605E-8291-44E2-ACFF-AEF3D872E3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485" t="16453" r="57234" b="12394"/>
          <a:stretch/>
        </p:blipFill>
        <p:spPr>
          <a:xfrm>
            <a:off x="8440770" y="3800166"/>
            <a:ext cx="3326486" cy="27282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C4678B-48E9-4EB8-81FA-E895D840939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558" t="17308" r="57985" b="12179"/>
          <a:stretch/>
        </p:blipFill>
        <p:spPr>
          <a:xfrm>
            <a:off x="8505052" y="1115182"/>
            <a:ext cx="3028423" cy="253259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109E064-055D-4CCA-93C6-04517CD7AAB9}"/>
              </a:ext>
            </a:extLst>
          </p:cNvPr>
          <p:cNvSpPr txBox="1"/>
          <p:nvPr/>
        </p:nvSpPr>
        <p:spPr>
          <a:xfrm>
            <a:off x="8529102" y="3511692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5 min intervals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FA8A874-001A-405E-8835-0473EDD83191}"/>
              </a:ext>
            </a:extLst>
          </p:cNvPr>
          <p:cNvSpPr txBox="1"/>
          <p:nvPr/>
        </p:nvSpPr>
        <p:spPr>
          <a:xfrm>
            <a:off x="8529102" y="807405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1 min intervals</a:t>
            </a:r>
          </a:p>
        </p:txBody>
      </p:sp>
    </p:spTree>
    <p:extLst>
      <p:ext uri="{BB962C8B-B14F-4D97-AF65-F5344CB8AC3E}">
        <p14:creationId xmlns:p14="http://schemas.microsoft.com/office/powerpoint/2010/main" val="2000797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B809C2D5-400E-4109-9F4B-1BC915169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2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791" y="2403701"/>
            <a:ext cx="3964014" cy="400710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1003 (Cancer)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140855" y="1498142"/>
            <a:ext cx="2363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</a:t>
            </a:r>
          </a:p>
          <a:p>
            <a:r>
              <a:rPr lang="en-US" b="1" dirty="0"/>
              <a:t>Time: 60 min</a:t>
            </a:r>
          </a:p>
          <a:p>
            <a:r>
              <a:rPr lang="en-US" b="1" dirty="0"/>
              <a:t>Count: 412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4207311" y="1498142"/>
            <a:ext cx="2123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</a:t>
            </a:r>
          </a:p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289</a:t>
            </a:r>
          </a:p>
        </p:txBody>
      </p:sp>
      <p:pic>
        <p:nvPicPr>
          <p:cNvPr id="3" name="Picture 2" descr="A picture containing nature, night, night sky&#10;&#10;Description automatically generated">
            <a:extLst>
              <a:ext uri="{FF2B5EF4-FFF2-40B4-BE49-F238E27FC236}">
                <a16:creationId xmlns:a16="http://schemas.microsoft.com/office/drawing/2014/main" id="{D6613F45-FE31-4623-A047-106B2B6A3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6000" contras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55" y="2403703"/>
            <a:ext cx="3964014" cy="40071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19E343-9FEB-42FB-90AF-6BF798D34FBC}"/>
              </a:ext>
            </a:extLst>
          </p:cNvPr>
          <p:cNvSpPr txBox="1"/>
          <p:nvPr/>
        </p:nvSpPr>
        <p:spPr>
          <a:xfrm>
            <a:off x="8273767" y="1480372"/>
            <a:ext cx="2509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Fluorescence (10.3 %)</a:t>
            </a:r>
          </a:p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29</a:t>
            </a:r>
          </a:p>
        </p:txBody>
      </p:sp>
      <p:pic>
        <p:nvPicPr>
          <p:cNvPr id="4" name="Picture 3" descr="A picture containing outdoor object, star, dark, night&#10;&#10;Description automatically generated">
            <a:extLst>
              <a:ext uri="{FF2B5EF4-FFF2-40B4-BE49-F238E27FC236}">
                <a16:creationId xmlns:a16="http://schemas.microsoft.com/office/drawing/2014/main" id="{20563F5D-8FD2-44C8-998B-CAD6735055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459" y="2403701"/>
            <a:ext cx="3964015" cy="400710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A63B36-F362-4A43-A612-136CB66463F3}"/>
              </a:ext>
            </a:extLst>
          </p:cNvPr>
          <p:cNvCxnSpPr>
            <a:cxnSpLocks/>
          </p:cNvCxnSpPr>
          <p:nvPr/>
        </p:nvCxnSpPr>
        <p:spPr>
          <a:xfrm>
            <a:off x="3609975" y="6256047"/>
            <a:ext cx="32201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AA4D9A-98FB-4E83-BB48-1E2D82FDEC0F}"/>
              </a:ext>
            </a:extLst>
          </p:cNvPr>
          <p:cNvCxnSpPr>
            <a:cxnSpLocks/>
          </p:cNvCxnSpPr>
          <p:nvPr/>
        </p:nvCxnSpPr>
        <p:spPr>
          <a:xfrm>
            <a:off x="7686675" y="6256047"/>
            <a:ext cx="32201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6006118-DDB6-4D44-A8A4-2410CAA5ED36}"/>
              </a:ext>
            </a:extLst>
          </p:cNvPr>
          <p:cNvCxnSpPr>
            <a:cxnSpLocks/>
          </p:cNvCxnSpPr>
          <p:nvPr/>
        </p:nvCxnSpPr>
        <p:spPr>
          <a:xfrm>
            <a:off x="11706225" y="6322722"/>
            <a:ext cx="32201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502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DD001-0901-40F2-8664-319314831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952"/>
          </a:xfrm>
        </p:spPr>
        <p:txBody>
          <a:bodyPr>
            <a:normAutofit/>
          </a:bodyPr>
          <a:lstStyle/>
          <a:p>
            <a:r>
              <a:rPr lang="en-US" sz="3200" b="1" dirty="0"/>
              <a:t>Count of particles/exosomes before and after wash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Chart 9">
                <a:extLst>
                  <a:ext uri="{FF2B5EF4-FFF2-40B4-BE49-F238E27FC236}">
                    <a16:creationId xmlns:a16="http://schemas.microsoft.com/office/drawing/2014/main" id="{36EAD3F5-54EA-4BDC-A36E-91FCAE1AB4D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37641705"/>
                  </p:ext>
                </p:extLst>
              </p:nvPr>
            </p:nvGraphicFramePr>
            <p:xfrm>
              <a:off x="2780422" y="1564272"/>
              <a:ext cx="3479471" cy="457264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0" name="Chart 9">
                <a:extLst>
                  <a:ext uri="{FF2B5EF4-FFF2-40B4-BE49-F238E27FC236}">
                    <a16:creationId xmlns:a16="http://schemas.microsoft.com/office/drawing/2014/main" id="{36EAD3F5-54EA-4BDC-A36E-91FCAE1AB4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0422" y="1564272"/>
                <a:ext cx="3479471" cy="4572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067FFCC6-FA89-4220-9F5E-7247D5F7398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9631009"/>
                  </p:ext>
                </p:extLst>
              </p:nvPr>
            </p:nvGraphicFramePr>
            <p:xfrm>
              <a:off x="6259893" y="1564272"/>
              <a:ext cx="3826355" cy="483972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067FFCC6-FA89-4220-9F5E-7247D5F739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9893" y="1564272"/>
                <a:ext cx="3826355" cy="48397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5709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night, outdoor object, night sky&#10;&#10;Description automatically generated">
            <a:extLst>
              <a:ext uri="{FF2B5EF4-FFF2-40B4-BE49-F238E27FC236}">
                <a16:creationId xmlns:a16="http://schemas.microsoft.com/office/drawing/2014/main" id="{9895C465-43EA-4BEE-8E1A-834FED756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443" y="4368056"/>
            <a:ext cx="2707611" cy="2351174"/>
          </a:xfrm>
          <a:prstGeom prst="rect">
            <a:avLst/>
          </a:prstGeom>
        </p:spPr>
      </p:pic>
      <p:pic>
        <p:nvPicPr>
          <p:cNvPr id="19" name="Picture 18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3DA9AD52-CF70-43FD-B08C-4AA79E399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193" y="4388654"/>
            <a:ext cx="2707608" cy="2351172"/>
          </a:xfrm>
          <a:prstGeom prst="rect">
            <a:avLst/>
          </a:prstGeom>
        </p:spPr>
      </p:pic>
      <p:pic>
        <p:nvPicPr>
          <p:cNvPr id="10" name="Picture 9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90686317-FD34-4159-978F-868E92C709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7" y="4368058"/>
            <a:ext cx="2707608" cy="2351172"/>
          </a:xfrm>
          <a:prstGeom prst="rect">
            <a:avLst/>
          </a:prstGeom>
        </p:spPr>
      </p:pic>
      <p:pic>
        <p:nvPicPr>
          <p:cNvPr id="4" name="Picture 3" descr="A picture containing star, outdoor object, night, dark&#10;&#10;Description automatically generated">
            <a:extLst>
              <a:ext uri="{FF2B5EF4-FFF2-40B4-BE49-F238E27FC236}">
                <a16:creationId xmlns:a16="http://schemas.microsoft.com/office/drawing/2014/main" id="{75862BF6-7153-4D8A-B4BF-774436C07A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86" y="1638879"/>
            <a:ext cx="2707609" cy="2351173"/>
          </a:xfrm>
          <a:prstGeom prst="rect">
            <a:avLst/>
          </a:prstGeom>
        </p:spPr>
      </p:pic>
      <p:pic>
        <p:nvPicPr>
          <p:cNvPr id="6" name="Picture 5" descr="A picture containing star, outdoor object, night, dark&#10;&#10;Description automatically generated">
            <a:extLst>
              <a:ext uri="{FF2B5EF4-FFF2-40B4-BE49-F238E27FC236}">
                <a16:creationId xmlns:a16="http://schemas.microsoft.com/office/drawing/2014/main" id="{83762E5F-7B57-4221-8180-0FAE50BE27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193" y="1646950"/>
            <a:ext cx="2707608" cy="2351172"/>
          </a:xfrm>
          <a:prstGeom prst="rect">
            <a:avLst/>
          </a:prstGeom>
        </p:spPr>
      </p:pic>
      <p:pic>
        <p:nvPicPr>
          <p:cNvPr id="8" name="Picture 7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4453EE90-B585-4591-99EE-0694601A56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599" y="1645574"/>
            <a:ext cx="2707608" cy="23511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AFBBBB-C94B-4BD1-8E2F-4F2A8AE0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52425"/>
            <a:ext cx="10515600" cy="1006475"/>
          </a:xfrm>
        </p:spPr>
        <p:txBody>
          <a:bodyPr>
            <a:normAutofit/>
          </a:bodyPr>
          <a:lstStyle/>
          <a:p>
            <a:r>
              <a:rPr lang="en-US" sz="3600" b="1" dirty="0"/>
              <a:t>PANRORAMA of Plasma Sample 087 (Healthy)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CAE2D-32E8-4915-8279-2A2940CE5572}"/>
              </a:ext>
            </a:extLst>
          </p:cNvPr>
          <p:cNvCxnSpPr>
            <a:cxnSpLocks/>
          </p:cNvCxnSpPr>
          <p:nvPr/>
        </p:nvCxnSpPr>
        <p:spPr>
          <a:xfrm>
            <a:off x="2721061" y="390745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5D78C1-530D-44C9-9844-D56C7B99AFBB}"/>
              </a:ext>
            </a:extLst>
          </p:cNvPr>
          <p:cNvCxnSpPr>
            <a:cxnSpLocks/>
          </p:cNvCxnSpPr>
          <p:nvPr/>
        </p:nvCxnSpPr>
        <p:spPr>
          <a:xfrm>
            <a:off x="5461147" y="390745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1F2020-8615-4514-9326-269FB83C1114}"/>
              </a:ext>
            </a:extLst>
          </p:cNvPr>
          <p:cNvCxnSpPr>
            <a:cxnSpLocks/>
          </p:cNvCxnSpPr>
          <p:nvPr/>
        </p:nvCxnSpPr>
        <p:spPr>
          <a:xfrm>
            <a:off x="8260418" y="390745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2FF11D-B628-474F-99BD-0618B13E2AE4}"/>
              </a:ext>
            </a:extLst>
          </p:cNvPr>
          <p:cNvCxnSpPr>
            <a:cxnSpLocks/>
          </p:cNvCxnSpPr>
          <p:nvPr/>
        </p:nvCxnSpPr>
        <p:spPr>
          <a:xfrm>
            <a:off x="2787712" y="6620493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569EB7-8FDD-4DCF-8188-0491C1EF0550}"/>
              </a:ext>
            </a:extLst>
          </p:cNvPr>
          <p:cNvCxnSpPr>
            <a:cxnSpLocks/>
          </p:cNvCxnSpPr>
          <p:nvPr/>
        </p:nvCxnSpPr>
        <p:spPr>
          <a:xfrm>
            <a:off x="5462673" y="6620493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FB9405-5C09-436D-8A6C-F1895F23F452}"/>
              </a:ext>
            </a:extLst>
          </p:cNvPr>
          <p:cNvCxnSpPr>
            <a:cxnSpLocks/>
          </p:cNvCxnSpPr>
          <p:nvPr/>
        </p:nvCxnSpPr>
        <p:spPr>
          <a:xfrm>
            <a:off x="8250046" y="6620493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55FBC2-0697-4409-A3BB-079CDC364224}"/>
              </a:ext>
            </a:extLst>
          </p:cNvPr>
          <p:cNvCxnSpPr>
            <a:cxnSpLocks/>
          </p:cNvCxnSpPr>
          <p:nvPr/>
        </p:nvCxnSpPr>
        <p:spPr>
          <a:xfrm>
            <a:off x="10006138" y="632229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494BCD9-5F4B-43C8-9FCC-32D26068D9F1}"/>
              </a:ext>
            </a:extLst>
          </p:cNvPr>
          <p:cNvSpPr txBox="1"/>
          <p:nvPr/>
        </p:nvSpPr>
        <p:spPr>
          <a:xfrm>
            <a:off x="8823699" y="6550223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ADA303-3DC1-49E2-A555-BF243BD5D578}"/>
              </a:ext>
            </a:extLst>
          </p:cNvPr>
          <p:cNvSpPr txBox="1"/>
          <p:nvPr/>
        </p:nvSpPr>
        <p:spPr>
          <a:xfrm>
            <a:off x="3429171" y="1281101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20 min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455AE7-403B-46EB-9C34-3AED1518612C}"/>
              </a:ext>
            </a:extLst>
          </p:cNvPr>
          <p:cNvSpPr txBox="1"/>
          <p:nvPr/>
        </p:nvSpPr>
        <p:spPr>
          <a:xfrm>
            <a:off x="1064823" y="1291500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10 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B2DDFC-809F-42CB-AF8C-215251EE47FC}"/>
              </a:ext>
            </a:extLst>
          </p:cNvPr>
          <p:cNvSpPr txBox="1"/>
          <p:nvPr/>
        </p:nvSpPr>
        <p:spPr>
          <a:xfrm>
            <a:off x="5990886" y="130765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30 min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2DACFA-11F2-4B27-82B8-0775D7EDC9CB}"/>
              </a:ext>
            </a:extLst>
          </p:cNvPr>
          <p:cNvSpPr txBox="1"/>
          <p:nvPr/>
        </p:nvSpPr>
        <p:spPr>
          <a:xfrm>
            <a:off x="1016477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40 min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FB774-1CB4-48ED-888E-13775D243A57}"/>
              </a:ext>
            </a:extLst>
          </p:cNvPr>
          <p:cNvSpPr txBox="1"/>
          <p:nvPr/>
        </p:nvSpPr>
        <p:spPr>
          <a:xfrm>
            <a:off x="3530352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50 min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0F5535-F958-4E7E-88DA-6B68133C6F50}"/>
              </a:ext>
            </a:extLst>
          </p:cNvPr>
          <p:cNvSpPr txBox="1"/>
          <p:nvPr/>
        </p:nvSpPr>
        <p:spPr>
          <a:xfrm>
            <a:off x="5939774" y="404249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09E064-055D-4CCA-93C6-04517CD7AAB9}"/>
              </a:ext>
            </a:extLst>
          </p:cNvPr>
          <p:cNvSpPr txBox="1"/>
          <p:nvPr/>
        </p:nvSpPr>
        <p:spPr>
          <a:xfrm>
            <a:off x="8626401" y="2466162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5 min intervals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F73E4AF-1827-4AB4-97E4-3689320754D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326" t="15583" r="57062" b="12501"/>
          <a:stretch/>
        </p:blipFill>
        <p:spPr>
          <a:xfrm>
            <a:off x="8691239" y="3053725"/>
            <a:ext cx="3257212" cy="266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34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star, night, dark&#10;&#10;Description automatically generated">
            <a:extLst>
              <a:ext uri="{FF2B5EF4-FFF2-40B4-BE49-F238E27FC236}">
                <a16:creationId xmlns:a16="http://schemas.microsoft.com/office/drawing/2014/main" id="{6F806904-7EF6-4B68-BFFF-F18FB0DF4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67" y="2188506"/>
            <a:ext cx="3883516" cy="33722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087 (Healthy)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1999576" y="1542175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145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5963246" y="1542175"/>
            <a:ext cx="2123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9C4D40-7BF3-40A6-8E4A-73F79E544159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  <p:pic>
        <p:nvPicPr>
          <p:cNvPr id="11" name="Picture 10" descr="A picture containing night, outdoor object, night sky&#10;&#10;Description automatically generated">
            <a:extLst>
              <a:ext uri="{FF2B5EF4-FFF2-40B4-BE49-F238E27FC236}">
                <a16:creationId xmlns:a16="http://schemas.microsoft.com/office/drawing/2014/main" id="{12ABCFCF-4977-4713-B6B5-7842AEF0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580" y="2188506"/>
            <a:ext cx="3883516" cy="337228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5373734" y="541340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9343391" y="541340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567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660E6CDB-5299-4E30-90F0-6EF342ED0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89" y="4368185"/>
            <a:ext cx="2387156" cy="2417428"/>
          </a:xfrm>
          <a:prstGeom prst="rect">
            <a:avLst/>
          </a:prstGeom>
        </p:spPr>
      </p:pic>
      <p:pic>
        <p:nvPicPr>
          <p:cNvPr id="12" name="Picture 11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7231333E-A266-4005-AD28-C0F2436D0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07" y="4382271"/>
            <a:ext cx="2387153" cy="2417425"/>
          </a:xfrm>
          <a:prstGeom prst="rect">
            <a:avLst/>
          </a:prstGeom>
        </p:spPr>
      </p:pic>
      <p:pic>
        <p:nvPicPr>
          <p:cNvPr id="10" name="Picture 9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A00B5412-4A8B-48C8-A4D1-1E03711BC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470" y="1679542"/>
            <a:ext cx="2387156" cy="2417428"/>
          </a:xfrm>
          <a:prstGeom prst="rect">
            <a:avLst/>
          </a:prstGeom>
        </p:spPr>
      </p:pic>
      <p:pic>
        <p:nvPicPr>
          <p:cNvPr id="8" name="Picture 7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FD35759A-3FB5-44BD-85DE-4484013E05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179" y="1660832"/>
            <a:ext cx="2389208" cy="2419506"/>
          </a:xfrm>
          <a:prstGeom prst="rect">
            <a:avLst/>
          </a:prstGeom>
        </p:spPr>
      </p:pic>
      <p:pic>
        <p:nvPicPr>
          <p:cNvPr id="6" name="Picture 5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B086BD65-DBF8-44FB-AEE1-61A92DDB7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7" y="1656209"/>
            <a:ext cx="2387152" cy="2417424"/>
          </a:xfrm>
          <a:prstGeom prst="rect">
            <a:avLst/>
          </a:prstGeom>
        </p:spPr>
      </p:pic>
      <p:pic>
        <p:nvPicPr>
          <p:cNvPr id="16" name="Picture 15" descr="A picture containing star, night, night sky&#10;&#10;Description automatically generated">
            <a:extLst>
              <a:ext uri="{FF2B5EF4-FFF2-40B4-BE49-F238E27FC236}">
                <a16:creationId xmlns:a16="http://schemas.microsoft.com/office/drawing/2014/main" id="{54B68007-C1C9-44C7-87F4-3029804442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074" y="4355563"/>
            <a:ext cx="2387156" cy="24174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AFBBBB-C94B-4BD1-8E2F-4F2A8AE0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52425"/>
            <a:ext cx="10515600" cy="1006475"/>
          </a:xfrm>
        </p:spPr>
        <p:txBody>
          <a:bodyPr>
            <a:normAutofit/>
          </a:bodyPr>
          <a:lstStyle/>
          <a:p>
            <a:r>
              <a:rPr lang="en-US" sz="3600" b="1" dirty="0"/>
              <a:t>PANRORAMA of Plasma Sample 161 (Healthy)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CAE2D-32E8-4915-8279-2A2940CE5572}"/>
              </a:ext>
            </a:extLst>
          </p:cNvPr>
          <p:cNvCxnSpPr>
            <a:cxnSpLocks/>
          </p:cNvCxnSpPr>
          <p:nvPr/>
        </p:nvCxnSpPr>
        <p:spPr>
          <a:xfrm>
            <a:off x="2590427" y="395099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5D78C1-530D-44C9-9844-D56C7B99AFBB}"/>
              </a:ext>
            </a:extLst>
          </p:cNvPr>
          <p:cNvCxnSpPr>
            <a:cxnSpLocks/>
          </p:cNvCxnSpPr>
          <p:nvPr/>
        </p:nvCxnSpPr>
        <p:spPr>
          <a:xfrm>
            <a:off x="5112803" y="395099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1F2020-8615-4514-9326-269FB83C1114}"/>
              </a:ext>
            </a:extLst>
          </p:cNvPr>
          <p:cNvCxnSpPr>
            <a:cxnSpLocks/>
          </p:cNvCxnSpPr>
          <p:nvPr/>
        </p:nvCxnSpPr>
        <p:spPr>
          <a:xfrm>
            <a:off x="7592766" y="395099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2FF11D-B628-474F-99BD-0618B13E2AE4}"/>
              </a:ext>
            </a:extLst>
          </p:cNvPr>
          <p:cNvCxnSpPr>
            <a:cxnSpLocks/>
          </p:cNvCxnSpPr>
          <p:nvPr/>
        </p:nvCxnSpPr>
        <p:spPr>
          <a:xfrm>
            <a:off x="2628050" y="66640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569EB7-8FDD-4DCF-8188-0491C1EF0550}"/>
              </a:ext>
            </a:extLst>
          </p:cNvPr>
          <p:cNvCxnSpPr>
            <a:cxnSpLocks/>
          </p:cNvCxnSpPr>
          <p:nvPr/>
        </p:nvCxnSpPr>
        <p:spPr>
          <a:xfrm>
            <a:off x="5114329" y="66640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FB9405-5C09-436D-8A6C-F1895F23F452}"/>
              </a:ext>
            </a:extLst>
          </p:cNvPr>
          <p:cNvCxnSpPr>
            <a:cxnSpLocks/>
          </p:cNvCxnSpPr>
          <p:nvPr/>
        </p:nvCxnSpPr>
        <p:spPr>
          <a:xfrm>
            <a:off x="7596908" y="66640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55FBC2-0697-4409-A3BB-079CDC364224}"/>
              </a:ext>
            </a:extLst>
          </p:cNvPr>
          <p:cNvCxnSpPr>
            <a:cxnSpLocks/>
          </p:cNvCxnSpPr>
          <p:nvPr/>
        </p:nvCxnSpPr>
        <p:spPr>
          <a:xfrm>
            <a:off x="10006138" y="632229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494BCD9-5F4B-43C8-9FCC-32D26068D9F1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ADA303-3DC1-49E2-A555-BF243BD5D578}"/>
              </a:ext>
            </a:extLst>
          </p:cNvPr>
          <p:cNvSpPr txBox="1"/>
          <p:nvPr/>
        </p:nvSpPr>
        <p:spPr>
          <a:xfrm>
            <a:off x="3429171" y="1281101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20 min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455AE7-403B-46EB-9C34-3AED1518612C}"/>
              </a:ext>
            </a:extLst>
          </p:cNvPr>
          <p:cNvSpPr txBox="1"/>
          <p:nvPr/>
        </p:nvSpPr>
        <p:spPr>
          <a:xfrm>
            <a:off x="1064823" y="1291500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10 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B2DDFC-809F-42CB-AF8C-215251EE47FC}"/>
              </a:ext>
            </a:extLst>
          </p:cNvPr>
          <p:cNvSpPr txBox="1"/>
          <p:nvPr/>
        </p:nvSpPr>
        <p:spPr>
          <a:xfrm>
            <a:off x="5990886" y="130765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30 min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2DACFA-11F2-4B27-82B8-0775D7EDC9CB}"/>
              </a:ext>
            </a:extLst>
          </p:cNvPr>
          <p:cNvSpPr txBox="1"/>
          <p:nvPr/>
        </p:nvSpPr>
        <p:spPr>
          <a:xfrm>
            <a:off x="1016477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40 min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FB774-1CB4-48ED-888E-13775D243A57}"/>
              </a:ext>
            </a:extLst>
          </p:cNvPr>
          <p:cNvSpPr txBox="1"/>
          <p:nvPr/>
        </p:nvSpPr>
        <p:spPr>
          <a:xfrm>
            <a:off x="3530352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50 min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0F5535-F958-4E7E-88DA-6B68133C6F50}"/>
              </a:ext>
            </a:extLst>
          </p:cNvPr>
          <p:cNvSpPr txBox="1"/>
          <p:nvPr/>
        </p:nvSpPr>
        <p:spPr>
          <a:xfrm>
            <a:off x="5939774" y="404249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09E064-055D-4CCA-93C6-04517CD7AAB9}"/>
              </a:ext>
            </a:extLst>
          </p:cNvPr>
          <p:cNvSpPr txBox="1"/>
          <p:nvPr/>
        </p:nvSpPr>
        <p:spPr>
          <a:xfrm>
            <a:off x="8626401" y="2466162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5 min intervals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D9355F-A739-4CF7-BC50-D1B855100D1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545" t="17744" r="57234" b="13267"/>
          <a:stretch/>
        </p:blipFill>
        <p:spPr>
          <a:xfrm>
            <a:off x="8334517" y="2925032"/>
            <a:ext cx="3562605" cy="283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05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161 (Healthy)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1663664" y="1656475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157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5297669" y="1656475"/>
            <a:ext cx="2123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9C4D40-7BF3-40A6-8E4A-73F79E544159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  <p:pic>
        <p:nvPicPr>
          <p:cNvPr id="3" name="Picture 2" descr="A picture containing star, night, night sky&#10;&#10;Description automatically generated">
            <a:extLst>
              <a:ext uri="{FF2B5EF4-FFF2-40B4-BE49-F238E27FC236}">
                <a16:creationId xmlns:a16="http://schemas.microsoft.com/office/drawing/2014/main" id="{0C334756-477B-440C-942F-29473593D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54" y="2323388"/>
            <a:ext cx="3547052" cy="3592033"/>
          </a:xfrm>
          <a:prstGeom prst="rect">
            <a:avLst/>
          </a:prstGeom>
        </p:spPr>
      </p:pic>
      <p:pic>
        <p:nvPicPr>
          <p:cNvPr id="5" name="Picture 4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DFB658B3-35AF-4932-BFD7-4003FB2F0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669" y="2323388"/>
            <a:ext cx="3547053" cy="359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27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utdoor, night, dark, night sky&#10;&#10;Description automatically generated">
            <a:extLst>
              <a:ext uri="{FF2B5EF4-FFF2-40B4-BE49-F238E27FC236}">
                <a16:creationId xmlns:a16="http://schemas.microsoft.com/office/drawing/2014/main" id="{DE310A6F-A9D2-41B6-B944-7FEBF3A91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844" y="4365662"/>
            <a:ext cx="2388459" cy="2406151"/>
          </a:xfrm>
          <a:prstGeom prst="rect">
            <a:avLst/>
          </a:prstGeom>
        </p:spPr>
      </p:pic>
      <p:pic>
        <p:nvPicPr>
          <p:cNvPr id="10" name="Picture 9" descr="A picture containing outdoor object, outdoor, night, night sky&#10;&#10;Description automatically generated">
            <a:extLst>
              <a:ext uri="{FF2B5EF4-FFF2-40B4-BE49-F238E27FC236}">
                <a16:creationId xmlns:a16="http://schemas.microsoft.com/office/drawing/2014/main" id="{F282CDDF-A886-43F5-87AE-42F0F3C6B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01" y="4371586"/>
            <a:ext cx="2392901" cy="2410626"/>
          </a:xfrm>
          <a:prstGeom prst="rect">
            <a:avLst/>
          </a:prstGeom>
        </p:spPr>
      </p:pic>
      <p:pic>
        <p:nvPicPr>
          <p:cNvPr id="22" name="Picture 21" descr="A picture containing outdoor object, night&#10;&#10;Description automatically generated">
            <a:extLst>
              <a:ext uri="{FF2B5EF4-FFF2-40B4-BE49-F238E27FC236}">
                <a16:creationId xmlns:a16="http://schemas.microsoft.com/office/drawing/2014/main" id="{7910213D-248D-4020-AB1B-14FE2F5E9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93" y="4361186"/>
            <a:ext cx="2384137" cy="2410627"/>
          </a:xfrm>
          <a:prstGeom prst="rect">
            <a:avLst/>
          </a:prstGeom>
        </p:spPr>
      </p:pic>
      <p:pic>
        <p:nvPicPr>
          <p:cNvPr id="8" name="Picture 7" descr="A picture containing outdoor object, star, night, dark&#10;&#10;Description automatically generated">
            <a:extLst>
              <a:ext uri="{FF2B5EF4-FFF2-40B4-BE49-F238E27FC236}">
                <a16:creationId xmlns:a16="http://schemas.microsoft.com/office/drawing/2014/main" id="{E220CEB6-FED8-46F4-B943-D4A58C404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844" y="1604252"/>
            <a:ext cx="2392893" cy="2419481"/>
          </a:xfrm>
          <a:prstGeom prst="rect">
            <a:avLst/>
          </a:prstGeom>
        </p:spPr>
      </p:pic>
      <p:pic>
        <p:nvPicPr>
          <p:cNvPr id="6" name="Picture 5" descr="A picture containing outdoor object, night, dark&#10;&#10;Description automatically generated">
            <a:extLst>
              <a:ext uri="{FF2B5EF4-FFF2-40B4-BE49-F238E27FC236}">
                <a16:creationId xmlns:a16="http://schemas.microsoft.com/office/drawing/2014/main" id="{BEABFA10-14C5-42AB-84E1-E45354AA1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291" y="1622992"/>
            <a:ext cx="2392901" cy="2419489"/>
          </a:xfrm>
          <a:prstGeom prst="rect">
            <a:avLst/>
          </a:prstGeom>
        </p:spPr>
      </p:pic>
      <p:pic>
        <p:nvPicPr>
          <p:cNvPr id="4" name="Picture 3" descr="A picture containing outdoor object, night, night sky&#10;&#10;Description automatically generated">
            <a:extLst>
              <a:ext uri="{FF2B5EF4-FFF2-40B4-BE49-F238E27FC236}">
                <a16:creationId xmlns:a16="http://schemas.microsoft.com/office/drawing/2014/main" id="{0431BA7C-39C3-4CCA-98F2-11EA8F1F31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8" y="1622992"/>
            <a:ext cx="2392912" cy="2419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AFBBBB-C94B-4BD1-8E2F-4F2A8AE0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52425"/>
            <a:ext cx="10515600" cy="1006475"/>
          </a:xfrm>
        </p:spPr>
        <p:txBody>
          <a:bodyPr>
            <a:normAutofit/>
          </a:bodyPr>
          <a:lstStyle/>
          <a:p>
            <a:r>
              <a:rPr lang="en-US" sz="3600" b="1" dirty="0"/>
              <a:t>PANRORAMA of Plasma Sample 002 (Abnormal Healthy)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CAE2D-32E8-4915-8279-2A2940CE5572}"/>
              </a:ext>
            </a:extLst>
          </p:cNvPr>
          <p:cNvCxnSpPr>
            <a:cxnSpLocks/>
          </p:cNvCxnSpPr>
          <p:nvPr/>
        </p:nvCxnSpPr>
        <p:spPr>
          <a:xfrm>
            <a:off x="2590427" y="395099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5D78C1-530D-44C9-9844-D56C7B99AFBB}"/>
              </a:ext>
            </a:extLst>
          </p:cNvPr>
          <p:cNvCxnSpPr>
            <a:cxnSpLocks/>
          </p:cNvCxnSpPr>
          <p:nvPr/>
        </p:nvCxnSpPr>
        <p:spPr>
          <a:xfrm>
            <a:off x="5112803" y="395099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1F2020-8615-4514-9326-269FB83C1114}"/>
              </a:ext>
            </a:extLst>
          </p:cNvPr>
          <p:cNvCxnSpPr>
            <a:cxnSpLocks/>
          </p:cNvCxnSpPr>
          <p:nvPr/>
        </p:nvCxnSpPr>
        <p:spPr>
          <a:xfrm>
            <a:off x="7592766" y="395099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2FF11D-B628-474F-99BD-0618B13E2AE4}"/>
              </a:ext>
            </a:extLst>
          </p:cNvPr>
          <p:cNvCxnSpPr>
            <a:cxnSpLocks/>
          </p:cNvCxnSpPr>
          <p:nvPr/>
        </p:nvCxnSpPr>
        <p:spPr>
          <a:xfrm>
            <a:off x="2628050" y="66640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569EB7-8FDD-4DCF-8188-0491C1EF0550}"/>
              </a:ext>
            </a:extLst>
          </p:cNvPr>
          <p:cNvCxnSpPr>
            <a:cxnSpLocks/>
          </p:cNvCxnSpPr>
          <p:nvPr/>
        </p:nvCxnSpPr>
        <p:spPr>
          <a:xfrm>
            <a:off x="5114329" y="66640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FB9405-5C09-436D-8A6C-F1895F23F452}"/>
              </a:ext>
            </a:extLst>
          </p:cNvPr>
          <p:cNvCxnSpPr>
            <a:cxnSpLocks/>
          </p:cNvCxnSpPr>
          <p:nvPr/>
        </p:nvCxnSpPr>
        <p:spPr>
          <a:xfrm>
            <a:off x="7596908" y="66640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55FBC2-0697-4409-A3BB-079CDC364224}"/>
              </a:ext>
            </a:extLst>
          </p:cNvPr>
          <p:cNvCxnSpPr>
            <a:cxnSpLocks/>
          </p:cNvCxnSpPr>
          <p:nvPr/>
        </p:nvCxnSpPr>
        <p:spPr>
          <a:xfrm>
            <a:off x="10006138" y="632229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494BCD9-5F4B-43C8-9FCC-32D26068D9F1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ADA303-3DC1-49E2-A555-BF243BD5D578}"/>
              </a:ext>
            </a:extLst>
          </p:cNvPr>
          <p:cNvSpPr txBox="1"/>
          <p:nvPr/>
        </p:nvSpPr>
        <p:spPr>
          <a:xfrm>
            <a:off x="3429171" y="1281101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20 min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455AE7-403B-46EB-9C34-3AED1518612C}"/>
              </a:ext>
            </a:extLst>
          </p:cNvPr>
          <p:cNvSpPr txBox="1"/>
          <p:nvPr/>
        </p:nvSpPr>
        <p:spPr>
          <a:xfrm>
            <a:off x="1064823" y="1291500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10 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B2DDFC-809F-42CB-AF8C-215251EE47FC}"/>
              </a:ext>
            </a:extLst>
          </p:cNvPr>
          <p:cNvSpPr txBox="1"/>
          <p:nvPr/>
        </p:nvSpPr>
        <p:spPr>
          <a:xfrm>
            <a:off x="5990886" y="130765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30 min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2DACFA-11F2-4B27-82B8-0775D7EDC9CB}"/>
              </a:ext>
            </a:extLst>
          </p:cNvPr>
          <p:cNvSpPr txBox="1"/>
          <p:nvPr/>
        </p:nvSpPr>
        <p:spPr>
          <a:xfrm>
            <a:off x="1016477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40 min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FB774-1CB4-48ED-888E-13775D243A57}"/>
              </a:ext>
            </a:extLst>
          </p:cNvPr>
          <p:cNvSpPr txBox="1"/>
          <p:nvPr/>
        </p:nvSpPr>
        <p:spPr>
          <a:xfrm>
            <a:off x="3530352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50 min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0F5535-F958-4E7E-88DA-6B68133C6F50}"/>
              </a:ext>
            </a:extLst>
          </p:cNvPr>
          <p:cNvSpPr txBox="1"/>
          <p:nvPr/>
        </p:nvSpPr>
        <p:spPr>
          <a:xfrm>
            <a:off x="5939774" y="404249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09E064-055D-4CCA-93C6-04517CD7AAB9}"/>
              </a:ext>
            </a:extLst>
          </p:cNvPr>
          <p:cNvSpPr txBox="1"/>
          <p:nvPr/>
        </p:nvSpPr>
        <p:spPr>
          <a:xfrm>
            <a:off x="8626401" y="3552877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5 min intervals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99D157-4E5F-4AD4-951B-1B3B53A9F5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224" t="17251" r="58064" b="11404"/>
          <a:stretch/>
        </p:blipFill>
        <p:spPr>
          <a:xfrm>
            <a:off x="8535584" y="1077398"/>
            <a:ext cx="3041732" cy="25508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7BC577-730A-49FE-940F-12CE35F8A40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027" t="17252" r="57234" b="12866"/>
          <a:stretch/>
        </p:blipFill>
        <p:spPr>
          <a:xfrm>
            <a:off x="8534492" y="3999095"/>
            <a:ext cx="3160456" cy="250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13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002 (Abnormal Healthy)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1942486" y="1656475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310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5563195" y="1656475"/>
            <a:ext cx="3018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176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9C4D40-7BF3-40A6-8E4A-73F79E544159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  <p:pic>
        <p:nvPicPr>
          <p:cNvPr id="5" name="Picture 4" descr="A picture containing outdoor object, night, night sky&#10;&#10;Description automatically generated">
            <a:extLst>
              <a:ext uri="{FF2B5EF4-FFF2-40B4-BE49-F238E27FC236}">
                <a16:creationId xmlns:a16="http://schemas.microsoft.com/office/drawing/2014/main" id="{24D35064-423A-4FB7-9439-F1103F4D4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81" y="2313046"/>
            <a:ext cx="3899713" cy="3957486"/>
          </a:xfrm>
          <a:prstGeom prst="rect">
            <a:avLst/>
          </a:prstGeom>
        </p:spPr>
      </p:pic>
      <p:pic>
        <p:nvPicPr>
          <p:cNvPr id="14" name="Picture 13" descr="A picture containing outdoor, night, dark, night sky&#10;&#10;Description automatically generated">
            <a:extLst>
              <a:ext uri="{FF2B5EF4-FFF2-40B4-BE49-F238E27FC236}">
                <a16:creationId xmlns:a16="http://schemas.microsoft.com/office/drawing/2014/main" id="{0E7B0294-87E5-489D-98AC-D02B94908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43" y="2302806"/>
            <a:ext cx="3928387" cy="395748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BF7E0C-88DB-4315-B7E8-7DCF40EDF5F5}"/>
              </a:ext>
            </a:extLst>
          </p:cNvPr>
          <p:cNvCxnSpPr>
            <a:cxnSpLocks/>
          </p:cNvCxnSpPr>
          <p:nvPr/>
        </p:nvCxnSpPr>
        <p:spPr>
          <a:xfrm>
            <a:off x="8581293" y="6045200"/>
            <a:ext cx="32342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CF7EC8-C74D-4FE7-84D2-85B59CECC0E2}"/>
              </a:ext>
            </a:extLst>
          </p:cNvPr>
          <p:cNvCxnSpPr>
            <a:cxnSpLocks/>
          </p:cNvCxnSpPr>
          <p:nvPr/>
        </p:nvCxnSpPr>
        <p:spPr>
          <a:xfrm>
            <a:off x="4581237" y="6045200"/>
            <a:ext cx="32342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745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night, outdoor object, dark, night sky&#10;&#10;Description automatically generated">
            <a:extLst>
              <a:ext uri="{FF2B5EF4-FFF2-40B4-BE49-F238E27FC236}">
                <a16:creationId xmlns:a16="http://schemas.microsoft.com/office/drawing/2014/main" id="{759D1A6E-F5E8-4C91-B79F-EF3761DC2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44" y="4372679"/>
            <a:ext cx="2790059" cy="2427758"/>
          </a:xfrm>
          <a:prstGeom prst="rect">
            <a:avLst/>
          </a:prstGeom>
        </p:spPr>
      </p:pic>
      <p:pic>
        <p:nvPicPr>
          <p:cNvPr id="25" name="Picture 24" descr="A picture containing night, dark, night sky&#10;&#10;Description automatically generated">
            <a:extLst>
              <a:ext uri="{FF2B5EF4-FFF2-40B4-BE49-F238E27FC236}">
                <a16:creationId xmlns:a16="http://schemas.microsoft.com/office/drawing/2014/main" id="{BBC3BB8B-F754-4461-92AE-42662C0E4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73" y="4372679"/>
            <a:ext cx="2793962" cy="2424372"/>
          </a:xfrm>
          <a:prstGeom prst="rect">
            <a:avLst/>
          </a:prstGeom>
        </p:spPr>
      </p:pic>
      <p:pic>
        <p:nvPicPr>
          <p:cNvPr id="13" name="Picture 12" descr="A picture containing rain, white, night, outdoor object&#10;&#10;Description automatically generated">
            <a:extLst>
              <a:ext uri="{FF2B5EF4-FFF2-40B4-BE49-F238E27FC236}">
                <a16:creationId xmlns:a16="http://schemas.microsoft.com/office/drawing/2014/main" id="{F19850ED-CE0C-43FF-B7CE-3A557EA3F3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15" y="4354314"/>
            <a:ext cx="2790059" cy="2424372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688EA318-2458-4E62-B6B5-AD90C28EC3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73" y="1619123"/>
            <a:ext cx="2790059" cy="2424372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9715EB9-34CB-48FB-87D6-BF60EEA615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60" y="1618120"/>
            <a:ext cx="2790059" cy="2424372"/>
          </a:xfrm>
          <a:prstGeom prst="rect">
            <a:avLst/>
          </a:prstGeom>
        </p:spPr>
      </p:pic>
      <p:pic>
        <p:nvPicPr>
          <p:cNvPr id="4" name="Picture 3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F06A5D14-9729-459F-BBD2-85BF8C5D52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15" y="1619123"/>
            <a:ext cx="2799691" cy="2432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AFBBBB-C94B-4BD1-8E2F-4F2A8AE0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52425"/>
            <a:ext cx="10515600" cy="1006475"/>
          </a:xfrm>
        </p:spPr>
        <p:txBody>
          <a:bodyPr>
            <a:normAutofit/>
          </a:bodyPr>
          <a:lstStyle/>
          <a:p>
            <a:r>
              <a:rPr lang="en-US" sz="3600" b="1" dirty="0"/>
              <a:t>PANRORAMA of Plasma Sample 1001 (Cancer)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CAE2D-32E8-4915-8279-2A2940CE5572}"/>
              </a:ext>
            </a:extLst>
          </p:cNvPr>
          <p:cNvCxnSpPr>
            <a:cxnSpLocks/>
          </p:cNvCxnSpPr>
          <p:nvPr/>
        </p:nvCxnSpPr>
        <p:spPr>
          <a:xfrm>
            <a:off x="2590427" y="395099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5D78C1-530D-44C9-9844-D56C7B99AFBB}"/>
              </a:ext>
            </a:extLst>
          </p:cNvPr>
          <p:cNvCxnSpPr>
            <a:cxnSpLocks/>
          </p:cNvCxnSpPr>
          <p:nvPr/>
        </p:nvCxnSpPr>
        <p:spPr>
          <a:xfrm>
            <a:off x="5532489" y="3948972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1F2020-8615-4514-9326-269FB83C1114}"/>
              </a:ext>
            </a:extLst>
          </p:cNvPr>
          <p:cNvCxnSpPr>
            <a:cxnSpLocks/>
          </p:cNvCxnSpPr>
          <p:nvPr/>
        </p:nvCxnSpPr>
        <p:spPr>
          <a:xfrm>
            <a:off x="8366487" y="395099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2FF11D-B628-474F-99BD-0618B13E2AE4}"/>
              </a:ext>
            </a:extLst>
          </p:cNvPr>
          <p:cNvCxnSpPr>
            <a:cxnSpLocks/>
          </p:cNvCxnSpPr>
          <p:nvPr/>
        </p:nvCxnSpPr>
        <p:spPr>
          <a:xfrm>
            <a:off x="2641635" y="6655006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569EB7-8FDD-4DCF-8188-0491C1EF0550}"/>
              </a:ext>
            </a:extLst>
          </p:cNvPr>
          <p:cNvCxnSpPr>
            <a:cxnSpLocks/>
          </p:cNvCxnSpPr>
          <p:nvPr/>
        </p:nvCxnSpPr>
        <p:spPr>
          <a:xfrm>
            <a:off x="5547962" y="66640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FB9405-5C09-436D-8A6C-F1895F23F452}"/>
              </a:ext>
            </a:extLst>
          </p:cNvPr>
          <p:cNvCxnSpPr>
            <a:cxnSpLocks/>
          </p:cNvCxnSpPr>
          <p:nvPr/>
        </p:nvCxnSpPr>
        <p:spPr>
          <a:xfrm>
            <a:off x="8426467" y="66640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55FBC2-0697-4409-A3BB-079CDC364224}"/>
              </a:ext>
            </a:extLst>
          </p:cNvPr>
          <p:cNvCxnSpPr>
            <a:cxnSpLocks/>
          </p:cNvCxnSpPr>
          <p:nvPr/>
        </p:nvCxnSpPr>
        <p:spPr>
          <a:xfrm>
            <a:off x="9963084" y="633152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494BCD9-5F4B-43C8-9FCC-32D26068D9F1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15 µm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ADA303-3DC1-49E2-A555-BF243BD5D578}"/>
              </a:ext>
            </a:extLst>
          </p:cNvPr>
          <p:cNvSpPr txBox="1"/>
          <p:nvPr/>
        </p:nvSpPr>
        <p:spPr>
          <a:xfrm>
            <a:off x="3747429" y="127144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20 min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455AE7-403B-46EB-9C34-3AED1518612C}"/>
              </a:ext>
            </a:extLst>
          </p:cNvPr>
          <p:cNvSpPr txBox="1"/>
          <p:nvPr/>
        </p:nvSpPr>
        <p:spPr>
          <a:xfrm>
            <a:off x="1064823" y="1291500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10 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B2DDFC-809F-42CB-AF8C-215251EE47FC}"/>
              </a:ext>
            </a:extLst>
          </p:cNvPr>
          <p:cNvSpPr txBox="1"/>
          <p:nvPr/>
        </p:nvSpPr>
        <p:spPr>
          <a:xfrm>
            <a:off x="6580542" y="1287049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30 min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2DACFA-11F2-4B27-82B8-0775D7EDC9CB}"/>
              </a:ext>
            </a:extLst>
          </p:cNvPr>
          <p:cNvSpPr txBox="1"/>
          <p:nvPr/>
        </p:nvSpPr>
        <p:spPr>
          <a:xfrm>
            <a:off x="1016477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40 min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FB774-1CB4-48ED-888E-13775D243A57}"/>
              </a:ext>
            </a:extLst>
          </p:cNvPr>
          <p:cNvSpPr txBox="1"/>
          <p:nvPr/>
        </p:nvSpPr>
        <p:spPr>
          <a:xfrm>
            <a:off x="3741490" y="404249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50 min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0F5535-F958-4E7E-88DA-6B68133C6F50}"/>
              </a:ext>
            </a:extLst>
          </p:cNvPr>
          <p:cNvSpPr txBox="1"/>
          <p:nvPr/>
        </p:nvSpPr>
        <p:spPr>
          <a:xfrm>
            <a:off x="6663404" y="404249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3B316AE-D345-4EFA-9698-1E658A8C121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2172" t="15376" r="4944" b="30976"/>
          <a:stretch/>
        </p:blipFill>
        <p:spPr>
          <a:xfrm>
            <a:off x="8806437" y="3732338"/>
            <a:ext cx="3371830" cy="266777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CEB8E9-A9A8-4A3D-A769-B8B76B2EBDF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2172" t="16499" r="4944" b="29629"/>
          <a:stretch/>
        </p:blipFill>
        <p:spPr>
          <a:xfrm>
            <a:off x="8729832" y="864899"/>
            <a:ext cx="3357762" cy="266777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109E064-055D-4CCA-93C6-04517CD7AAB9}"/>
              </a:ext>
            </a:extLst>
          </p:cNvPr>
          <p:cNvSpPr txBox="1"/>
          <p:nvPr/>
        </p:nvSpPr>
        <p:spPr>
          <a:xfrm>
            <a:off x="8970671" y="3388639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5 min intervals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FA8319-D426-44DD-9F50-44BAB46FF1C3}"/>
              </a:ext>
            </a:extLst>
          </p:cNvPr>
          <p:cNvSpPr txBox="1"/>
          <p:nvPr/>
        </p:nvSpPr>
        <p:spPr>
          <a:xfrm>
            <a:off x="8882925" y="440601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1 min intervals</a:t>
            </a:r>
          </a:p>
        </p:txBody>
      </p:sp>
    </p:spTree>
    <p:extLst>
      <p:ext uri="{BB962C8B-B14F-4D97-AF65-F5344CB8AC3E}">
        <p14:creationId xmlns:p14="http://schemas.microsoft.com/office/powerpoint/2010/main" val="1142224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57F44F21-8862-4456-B3D5-8F9BAF2F2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19" y="2051401"/>
            <a:ext cx="3831021" cy="3291703"/>
          </a:xfrm>
          <a:prstGeom prst="rect">
            <a:avLst/>
          </a:prstGeom>
        </p:spPr>
      </p:pic>
      <p:pic>
        <p:nvPicPr>
          <p:cNvPr id="10" name="Picture 9" descr="A picture containing night, dark, night sky&#10;&#10;Description automatically generated">
            <a:extLst>
              <a:ext uri="{FF2B5EF4-FFF2-40B4-BE49-F238E27FC236}">
                <a16:creationId xmlns:a16="http://schemas.microsoft.com/office/drawing/2014/main" id="{34D1C64F-E9D2-48D1-B762-A5D55FF5E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" y="2064015"/>
            <a:ext cx="3793515" cy="329170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15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1001 (Cancer)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-2670" y="936658"/>
            <a:ext cx="236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PANORAMA</a:t>
            </a:r>
          </a:p>
          <a:p>
            <a:r>
              <a:rPr lang="en-US" b="1" dirty="0"/>
              <a:t>Time: 60 min</a:t>
            </a:r>
          </a:p>
          <a:p>
            <a:r>
              <a:rPr lang="en-US" b="1" dirty="0"/>
              <a:t>Count: 670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3972187" y="1213777"/>
            <a:ext cx="2123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</a:t>
            </a:r>
          </a:p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394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8F5785-B340-4AF3-8AF3-B7419ACFABAE}"/>
              </a:ext>
            </a:extLst>
          </p:cNvPr>
          <p:cNvCxnSpPr>
            <a:cxnSpLocks/>
          </p:cNvCxnSpPr>
          <p:nvPr/>
        </p:nvCxnSpPr>
        <p:spPr>
          <a:xfrm>
            <a:off x="3469355" y="5199757"/>
            <a:ext cx="2509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E75FF6-F868-4689-AE81-56920289559C}"/>
              </a:ext>
            </a:extLst>
          </p:cNvPr>
          <p:cNvCxnSpPr>
            <a:cxnSpLocks/>
          </p:cNvCxnSpPr>
          <p:nvPr/>
        </p:nvCxnSpPr>
        <p:spPr>
          <a:xfrm>
            <a:off x="7461894" y="5212703"/>
            <a:ext cx="2463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BBD9BABB-53F9-4DD3-96EE-65B21A140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569" y="2051400"/>
            <a:ext cx="3831023" cy="329170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BBA846-FA6D-4191-8B4C-8420645314AD}"/>
              </a:ext>
            </a:extLst>
          </p:cNvPr>
          <p:cNvCxnSpPr>
            <a:cxnSpLocks/>
          </p:cNvCxnSpPr>
          <p:nvPr/>
        </p:nvCxnSpPr>
        <p:spPr>
          <a:xfrm>
            <a:off x="11477565" y="5199757"/>
            <a:ext cx="2487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D40353F-FB1B-465A-BD9C-B30FD8C44AF7}"/>
              </a:ext>
            </a:extLst>
          </p:cNvPr>
          <p:cNvSpPr txBox="1"/>
          <p:nvPr/>
        </p:nvSpPr>
        <p:spPr>
          <a:xfrm>
            <a:off x="8043937" y="1213657"/>
            <a:ext cx="2509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Fluorescence (13.5 %)</a:t>
            </a:r>
          </a:p>
          <a:p>
            <a:r>
              <a:rPr lang="en-US" b="1" dirty="0"/>
              <a:t>Time: 60 min wash</a:t>
            </a:r>
          </a:p>
          <a:p>
            <a:r>
              <a:rPr lang="en-US" b="1" dirty="0"/>
              <a:t>Count: 53</a:t>
            </a:r>
          </a:p>
        </p:txBody>
      </p:sp>
    </p:spTree>
    <p:extLst>
      <p:ext uri="{BB962C8B-B14F-4D97-AF65-F5344CB8AC3E}">
        <p14:creationId xmlns:p14="http://schemas.microsoft.com/office/powerpoint/2010/main" val="2427102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490</Words>
  <Application>Microsoft Office PowerPoint</Application>
  <PresentationFormat>Widescreen</PresentationFormat>
  <Paragraphs>107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Experimental Details</vt:lpstr>
      <vt:lpstr>PANRORAMA of Plasma Sample 087 (Healthy)</vt:lpstr>
      <vt:lpstr>PowerPoint Presentation</vt:lpstr>
      <vt:lpstr>PANRORAMA of Plasma Sample 161 (Healthy)</vt:lpstr>
      <vt:lpstr>PowerPoint Presentation</vt:lpstr>
      <vt:lpstr>PANRORAMA of Plasma Sample 002 (Abnormal Healthy)</vt:lpstr>
      <vt:lpstr>PowerPoint Presentation</vt:lpstr>
      <vt:lpstr>PANRORAMA of Plasma Sample 1001 (Cancer)</vt:lpstr>
      <vt:lpstr>PowerPoint Presentation</vt:lpstr>
      <vt:lpstr>PANRORAMA of Plasma Sample 1003 (Cancer)</vt:lpstr>
      <vt:lpstr>PowerPoint Presentation</vt:lpstr>
      <vt:lpstr>Count of particles/exosomes before and after wash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 Details</dc:title>
  <dc:creator>nareg ohannesian</dc:creator>
  <cp:lastModifiedBy>nareg ohannesian</cp:lastModifiedBy>
  <cp:revision>27</cp:revision>
  <dcterms:created xsi:type="dcterms:W3CDTF">2021-10-14T22:47:14Z</dcterms:created>
  <dcterms:modified xsi:type="dcterms:W3CDTF">2021-11-02T21:53:30Z</dcterms:modified>
</cp:coreProperties>
</file>